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8.bin" ContentType="application/vnd.openxmlformats-officedocument.oleObject"/>
  <Override PartName="/ppt/notesSlides/notesSlide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33"/>
  </p:notesMasterIdLst>
  <p:sldIdLst>
    <p:sldId id="256" r:id="rId2"/>
    <p:sldId id="308" r:id="rId3"/>
    <p:sldId id="309" r:id="rId4"/>
    <p:sldId id="310" r:id="rId5"/>
    <p:sldId id="257" r:id="rId6"/>
    <p:sldId id="312" r:id="rId7"/>
    <p:sldId id="311" r:id="rId8"/>
    <p:sldId id="323" r:id="rId9"/>
    <p:sldId id="325" r:id="rId10"/>
    <p:sldId id="324" r:id="rId11"/>
    <p:sldId id="322" r:id="rId12"/>
    <p:sldId id="293" r:id="rId13"/>
    <p:sldId id="321" r:id="rId14"/>
    <p:sldId id="315" r:id="rId15"/>
    <p:sldId id="314" r:id="rId16"/>
    <p:sldId id="333" r:id="rId17"/>
    <p:sldId id="318" r:id="rId18"/>
    <p:sldId id="326" r:id="rId19"/>
    <p:sldId id="332" r:id="rId20"/>
    <p:sldId id="330" r:id="rId21"/>
    <p:sldId id="331" r:id="rId22"/>
    <p:sldId id="327" r:id="rId23"/>
    <p:sldId id="328" r:id="rId24"/>
    <p:sldId id="329" r:id="rId25"/>
    <p:sldId id="313" r:id="rId26"/>
    <p:sldId id="290" r:id="rId27"/>
    <p:sldId id="306" r:id="rId28"/>
    <p:sldId id="305" r:id="rId29"/>
    <p:sldId id="295" r:id="rId30"/>
    <p:sldId id="261" r:id="rId31"/>
    <p:sldId id="28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271" autoAdjust="0"/>
  </p:normalViewPr>
  <p:slideViewPr>
    <p:cSldViewPr snapToGrid="0" snapToObjects="1">
      <p:cViewPr>
        <p:scale>
          <a:sx n="95" d="100"/>
          <a:sy n="95" d="100"/>
        </p:scale>
        <p:origin x="-1688"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 Id="rId2"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 Id="rId3" Type="http://schemas.openxmlformats.org/officeDocument/2006/relationships/image" Target="../media/image5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conclusion, with reasonable parameters, the point charge APBS model is somewhat predictive of the experimentally seen frequencies.  However, this is sensitive to both the box positions as well as the dielectric chosen.  For the box position, I’m working on determining what makes a consistently “best” box position independent of probe location.  For the dielectric, I’m working on eliminating that as a relevant parameter by explicitly modeling </a:t>
            </a:r>
            <a:r>
              <a:rPr lang="en-US" baseline="0" dirty="0" err="1" smtClean="0"/>
              <a:t>polarizability</a:t>
            </a:r>
            <a:r>
              <a:rPr lang="en-US" baseline="0" dirty="0" smtClean="0"/>
              <a:t> with Dr. </a:t>
            </a:r>
            <a:r>
              <a:rPr lang="en-US" baseline="0" dirty="0" err="1" smtClean="0"/>
              <a:t>Ren</a:t>
            </a:r>
            <a:r>
              <a:rPr lang="en-US" baseline="0" dirty="0" smtClean="0"/>
              <a:t> and Dr. </a:t>
            </a:r>
            <a:r>
              <a:rPr lang="en-US" baseline="0" dirty="0" err="1" smtClean="0"/>
              <a:t>Schnieders</a:t>
            </a:r>
            <a:r>
              <a:rPr lang="en-US" baseline="0" dirty="0" smtClean="0"/>
              <a:t>.</a:t>
            </a:r>
          </a:p>
          <a:p>
            <a:endParaRPr lang="en-US" baseline="0" dirty="0" smtClean="0"/>
          </a:p>
          <a:p>
            <a:r>
              <a:rPr lang="en-US" baseline="0" dirty="0" smtClean="0"/>
              <a:t>Finally, I do plan to move on to explicit solvent electrostatics calculations once I’ve fully investigated the current implicit solvent systems.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245427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image" Target="../media/image34.emf"/><Relationship Id="rId4" Type="http://schemas.openxmlformats.org/officeDocument/2006/relationships/oleObject" Target="../embeddings/oleObject9.bin"/><Relationship Id="rId5" Type="http://schemas.openxmlformats.org/officeDocument/2006/relationships/image" Target="../media/image31.emf"/><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emf"/><Relationship Id="rId9" Type="http://schemas.openxmlformats.org/officeDocument/2006/relationships/oleObject" Target="../embeddings/oleObject10.bin"/><Relationship Id="rId10" Type="http://schemas.openxmlformats.org/officeDocument/2006/relationships/image" Target="../media/image32.em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oleObject" Target="../embeddings/oleObject12.bin"/><Relationship Id="rId5"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7.emf"/><Relationship Id="rId5" Type="http://schemas.openxmlformats.org/officeDocument/2006/relationships/oleObject" Target="../embeddings/oleObject14.bin"/><Relationship Id="rId6" Type="http://schemas.openxmlformats.org/officeDocument/2006/relationships/image" Target="../media/image48.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microsoft.com/office/2007/relationships/hdphoto" Target="../media/hdphoto2.wdp"/><Relationship Id="rId6" Type="http://schemas.openxmlformats.org/officeDocument/2006/relationships/image" Target="../media/image51.png"/><Relationship Id="rId7"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52.emf"/><Relationship Id="rId5" Type="http://schemas.openxmlformats.org/officeDocument/2006/relationships/oleObject" Target="../embeddings/oleObject16.bin"/><Relationship Id="rId6" Type="http://schemas.openxmlformats.org/officeDocument/2006/relationships/image" Target="../media/image53.emf"/><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54.wmf"/><Relationship Id="rId5" Type="http://schemas.openxmlformats.org/officeDocument/2006/relationships/oleObject" Target="../embeddings/oleObject18.bin"/><Relationship Id="rId6" Type="http://schemas.openxmlformats.org/officeDocument/2006/relationships/image" Target="../media/image55.wmf"/><Relationship Id="rId7" Type="http://schemas.openxmlformats.org/officeDocument/2006/relationships/oleObject" Target="../embeddings/oleObject19.bin"/><Relationship Id="rId8" Type="http://schemas.openxmlformats.org/officeDocument/2006/relationships/image" Target="../media/image56.wmf"/><Relationship Id="rId1" Type="http://schemas.openxmlformats.org/officeDocument/2006/relationships/vmlDrawing" Target="../drawings/vmlDrawing7.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10.emf"/><Relationship Id="rId13" Type="http://schemas.openxmlformats.org/officeDocument/2006/relationships/oleObject" Target="../embeddings/oleObject5.bin"/><Relationship Id="rId14" Type="http://schemas.openxmlformats.org/officeDocument/2006/relationships/oleObject" Target="../embeddings/oleObject6.bin"/><Relationship Id="rId15" Type="http://schemas.openxmlformats.org/officeDocument/2006/relationships/image" Target="../media/image13.png"/><Relationship Id="rId16"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oleObject" Target="../embeddings/oleObject1.bin"/><Relationship Id="rId6" Type="http://schemas.openxmlformats.org/officeDocument/2006/relationships/image" Target="../media/image7.emf"/><Relationship Id="rId7" Type="http://schemas.openxmlformats.org/officeDocument/2006/relationships/oleObject" Target="../embeddings/oleObject2.bin"/><Relationship Id="rId8" Type="http://schemas.openxmlformats.org/officeDocument/2006/relationships/image" Target="../media/image8.emf"/><Relationship Id="rId9" Type="http://schemas.openxmlformats.org/officeDocument/2006/relationships/oleObject" Target="../embeddings/oleObject3.bin"/><Relationship Id="rId10"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rot="10800000" flipH="1" flipV="1">
              <a:off x="4627010" y="4212569"/>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2207090" y="6100681"/>
            <a:ext cx="4247974" cy="475956"/>
            <a:chOff x="963240" y="6100681"/>
            <a:chExt cx="4247974" cy="475956"/>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963240"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6457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2"/>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grpSp>
      <p:pic>
        <p:nvPicPr>
          <p:cNvPr id="3" name="Picture 2"/>
          <p:cNvPicPr/>
          <p:nvPr/>
        </p:nvPicPr>
        <p:blipFill>
          <a:blip r:embed="rId3"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grpSp>
      </p:grpSp>
      <p:sp>
        <p:nvSpPr>
          <p:cNvPr id="28" name="Rectangle 27"/>
          <p:cNvSpPr/>
          <p:nvPr/>
        </p:nvSpPr>
        <p:spPr>
          <a:xfrm>
            <a:off x="4721411" y="1651369"/>
            <a:ext cx="4348723"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241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220407986"/>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3"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5628" name="Equation" r:id="rId4" imgW="1790700" imgH="558800" progId="Equation.DSMT4">
                  <p:embed/>
                </p:oleObj>
              </mc:Choice>
              <mc:Fallback>
                <p:oleObj name="Equation" r:id="rId4" imgW="1790700" imgH="558800" progId="Equation.DSMT4">
                  <p:embed/>
                  <p:pic>
                    <p:nvPicPr>
                      <p:cNvPr id="0" name=""/>
                      <p:cNvPicPr/>
                      <p:nvPr/>
                    </p:nvPicPr>
                    <p:blipFill>
                      <a:blip r:embed="rId5"/>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8"/>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5629" name="Equation" r:id="rId9" imgW="685800" imgH="203200" progId="Equation.DSMT4">
                    <p:embed/>
                  </p:oleObj>
                </mc:Choice>
                <mc:Fallback>
                  <p:oleObj name="Equation" r:id="rId9" imgW="685800" imgH="203200" progId="Equation.DSMT4">
                    <p:embed/>
                    <p:pic>
                      <p:nvPicPr>
                        <p:cNvPr id="0" name=""/>
                        <p:cNvPicPr/>
                        <p:nvPr/>
                      </p:nvPicPr>
                      <p:blipFill>
                        <a:blip r:embed="rId10"/>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5630" name="Equation" r:id="rId11" imgW="1346200" imgH="495300" progId="Equation.DSMT4">
                  <p:embed/>
                </p:oleObj>
              </mc:Choice>
              <mc:Fallback>
                <p:oleObj name="Equation" r:id="rId11" imgW="1346200" imgH="495300" progId="Equation.DSMT4">
                  <p:embed/>
                  <p:pic>
                    <p:nvPicPr>
                      <p:cNvPr id="0" name=""/>
                      <p:cNvPicPr/>
                      <p:nvPr/>
                    </p:nvPicPr>
                    <p:blipFill>
                      <a:blip r:embed="rId12"/>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175045881"/>
              </p:ext>
            </p:extLst>
          </p:nvPr>
        </p:nvGraphicFramePr>
        <p:xfrm>
          <a:off x="50419" y="2570792"/>
          <a:ext cx="9052852" cy="2804618"/>
        </p:xfrm>
        <a:graphic>
          <a:graphicData uri="http://schemas.openxmlformats.org/drawingml/2006/table">
            <a:tbl>
              <a:tblPr>
                <a:tableStyleId>{5C22544A-7EE6-4342-B048-85BDC9FD1C3A}</a:tableStyleId>
              </a:tblPr>
              <a:tblGrid>
                <a:gridCol w="4526426"/>
                <a:gridCol w="4526426"/>
              </a:tblGrid>
              <a:tr h="2804618">
                <a:tc>
                  <a:txBody>
                    <a:bodyPr/>
                    <a:lstStyle/>
                    <a:p>
                      <a:pPr algn="ctr"/>
                      <a:r>
                        <a:rPr lang="en-US" sz="2700" dirty="0" smtClean="0"/>
                        <a:t>PB Implicit Solvent</a:t>
                      </a:r>
                      <a:endParaRPr lang="en-US" sz="27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700" dirty="0" smtClean="0"/>
                        <a:t>PB w/ Select Explicit Water</a:t>
                      </a:r>
                      <a:endParaRPr lang="en-US" sz="27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9" name="Picture 18"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5760124" y="2527746"/>
            <a:ext cx="2320817" cy="3349360"/>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99257639"/>
              </p:ext>
            </p:extLst>
          </p:nvPr>
        </p:nvGraphicFramePr>
        <p:xfrm>
          <a:off x="457200" y="3479514"/>
          <a:ext cx="3607689" cy="1327357"/>
        </p:xfrm>
        <a:graphic>
          <a:graphicData uri="http://schemas.openxmlformats.org/presentationml/2006/ole">
            <mc:AlternateContent xmlns:mc="http://schemas.openxmlformats.org/markup-compatibility/2006">
              <mc:Choice xmlns:v="urn:schemas-microsoft-com:vml" Requires="v">
                <p:oleObj spid="_x0000_s14437" name="Equation" r:id="rId4" imgW="1346200" imgH="495300" progId="Equation.DSMT4">
                  <p:embed/>
                </p:oleObj>
              </mc:Choice>
              <mc:Fallback>
                <p:oleObj name="Equation" r:id="rId4" imgW="1346200" imgH="495300" progId="Equation.DSMT4">
                  <p:embed/>
                  <p:pic>
                    <p:nvPicPr>
                      <p:cNvPr id="0" name=""/>
                      <p:cNvPicPr/>
                      <p:nvPr/>
                    </p:nvPicPr>
                    <p:blipFill>
                      <a:blip r:embed="rId5"/>
                      <a:stretch>
                        <a:fillRect/>
                      </a:stretch>
                    </p:blipFill>
                    <p:spPr>
                      <a:xfrm>
                        <a:off x="457200" y="3479514"/>
                        <a:ext cx="3607689" cy="1327357"/>
                      </a:xfrm>
                      <a:prstGeom prst="rect">
                        <a:avLst/>
                      </a:prstGeom>
                    </p:spPr>
                  </p:pic>
                </p:oleObj>
              </mc:Fallback>
            </mc:AlternateContent>
          </a:graphicData>
        </a:graphic>
      </p:graphicFrame>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Reaction Field Method</a:t>
            </a:r>
            <a:endParaRPr lang="en-US" dirty="0"/>
          </a:p>
        </p:txBody>
      </p:sp>
    </p:spTree>
    <p:extLst>
      <p:ext uri="{BB962C8B-B14F-4D97-AF65-F5344CB8AC3E}">
        <p14:creationId xmlns:p14="http://schemas.microsoft.com/office/powerpoint/2010/main" val="3497211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1371600" y="0"/>
            <a:ext cx="12497494" cy="6858000"/>
          </a:xfrm>
          <a:prstGeom prst="rect">
            <a:avLst/>
          </a:prstGeom>
        </p:spPr>
      </p:pic>
      <p:grpSp>
        <p:nvGrpSpPr>
          <p:cNvPr id="5" name="Group 4"/>
          <p:cNvGrpSpPr/>
          <p:nvPr/>
        </p:nvGrpSpPr>
        <p:grpSpPr>
          <a:xfrm>
            <a:off x="6852995" y="183071"/>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396500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48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2"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3595856"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3"/>
          <a:stretch>
            <a:fillRect/>
          </a:stretch>
        </p:blipFill>
        <p:spPr>
          <a:xfrm>
            <a:off x="3911849" y="1849048"/>
            <a:ext cx="4597400" cy="1117600"/>
          </a:xfrm>
          <a:prstGeom prst="rect">
            <a:avLst/>
          </a:prstGeom>
        </p:spPr>
      </p:pic>
      <p:sp>
        <p:nvSpPr>
          <p:cNvPr id="6" name="TextBox 5"/>
          <p:cNvSpPr txBox="1"/>
          <p:nvPr/>
        </p:nvSpPr>
        <p:spPr>
          <a:xfrm>
            <a:off x="4372827" y="3798576"/>
            <a:ext cx="4576491" cy="1015663"/>
          </a:xfrm>
          <a:prstGeom prst="rect">
            <a:avLst/>
          </a:prstGeom>
          <a:noFill/>
        </p:spPr>
        <p:txBody>
          <a:bodyPr wrap="square" rtlCol="0">
            <a:spAutoFit/>
          </a:bodyPr>
          <a:lstStyle/>
          <a:p>
            <a:r>
              <a:rPr lang="en-US" sz="2000" dirty="0" smtClean="0"/>
              <a:t>50% amino acid identity</a:t>
            </a:r>
          </a:p>
          <a:p>
            <a:r>
              <a:rPr lang="en-US" sz="2000" dirty="0" smtClean="0"/>
              <a:t>80% amino acid homology</a:t>
            </a:r>
          </a:p>
          <a:p>
            <a:r>
              <a:rPr lang="en-US" sz="2000" dirty="0" smtClean="0"/>
              <a:t>0.7 </a:t>
            </a:r>
            <a:r>
              <a:rPr lang="en-US" sz="2000" dirty="0" err="1" smtClean="0"/>
              <a:t>Å</a:t>
            </a:r>
            <a:r>
              <a:rPr lang="en-US" sz="2000" dirty="0" smtClean="0"/>
              <a:t> effector binding surface RMSD</a:t>
            </a:r>
            <a:endParaRPr lang="en-US" sz="2000" dirty="0"/>
          </a:p>
        </p:txBody>
      </p:sp>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a:extLst>
              <a:ext uri="{28A0092B-C50C-407E-A947-70E740481C1C}">
                <a14:useLocalDpi xmlns:a14="http://schemas.microsoft.com/office/drawing/2010/main"/>
              </a:ext>
            </a:extLst>
          </a:blip>
          <a:srcRect/>
          <a:stretch>
            <a:fillRect/>
          </a:stretch>
        </p:blipFill>
        <p:spPr bwMode="auto">
          <a:xfrm>
            <a:off x="1828800" y="-228600"/>
            <a:ext cx="5486400" cy="7315200"/>
          </a:xfrm>
          <a:prstGeom prst="rect">
            <a:avLst/>
          </a:prstGeom>
          <a:noFill/>
          <a:ln>
            <a:noFill/>
          </a:ln>
        </p:spPr>
      </p:pic>
    </p:spTree>
    <p:extLst>
      <p:ext uri="{BB962C8B-B14F-4D97-AF65-F5344CB8AC3E}">
        <p14:creationId xmlns:p14="http://schemas.microsoft.com/office/powerpoint/2010/main" val="359763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a:extLst>
              <a:ext uri="{28A0092B-C50C-407E-A947-70E740481C1C}">
                <a14:useLocalDpi xmlns:a14="http://schemas.microsoft.com/office/drawing/2010/main"/>
              </a:ext>
            </a:extLst>
          </a:blip>
          <a:srcRect/>
          <a:stretch>
            <a:fillRect/>
          </a:stretch>
        </p:blipFill>
        <p:spPr bwMode="auto">
          <a:xfrm>
            <a:off x="1828800" y="-228600"/>
            <a:ext cx="5486400" cy="7315200"/>
          </a:xfrm>
          <a:prstGeom prst="rect">
            <a:avLst/>
          </a:prstGeom>
          <a:noFill/>
          <a:ln>
            <a:noFill/>
          </a:ln>
        </p:spPr>
      </p:pic>
    </p:spTree>
    <p:extLst>
      <p:ext uri="{BB962C8B-B14F-4D97-AF65-F5344CB8AC3E}">
        <p14:creationId xmlns:p14="http://schemas.microsoft.com/office/powerpoint/2010/main" val="84538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49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49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5483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Conclusions</a:t>
            </a:r>
            <a:endParaRPr lang="en-US" dirty="0"/>
          </a:p>
        </p:txBody>
      </p:sp>
      <p:sp>
        <p:nvSpPr>
          <p:cNvPr id="8" name="Content Placeholder 7"/>
          <p:cNvSpPr>
            <a:spLocks noGrp="1"/>
          </p:cNvSpPr>
          <p:nvPr>
            <p:ph idx="1"/>
          </p:nvPr>
        </p:nvSpPr>
        <p:spPr/>
        <p:txBody>
          <a:bodyPr>
            <a:normAutofit/>
          </a:bodyPr>
          <a:lstStyle/>
          <a:p>
            <a:endParaRPr lang="en-US" dirty="0" smtClean="0"/>
          </a:p>
          <a:p>
            <a:pPr lvl="1"/>
            <a:endParaRPr lang="en-US" dirty="0" smtClean="0"/>
          </a:p>
        </p:txBody>
      </p:sp>
    </p:spTree>
    <p:extLst>
      <p:ext uri="{BB962C8B-B14F-4D97-AF65-F5344CB8AC3E}">
        <p14:creationId xmlns:p14="http://schemas.microsoft.com/office/powerpoint/2010/main" val="29965726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248400" y="1143000"/>
            <a:ext cx="2667000" cy="38100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500" b="1" dirty="0" smtClean="0">
                <a:cs typeface="Arial"/>
              </a:rPr>
              <a:t>Advisor</a:t>
            </a:r>
            <a:endParaRPr lang="en-US" sz="1500" dirty="0" smtClean="0">
              <a:cs typeface="Arial"/>
            </a:endParaRPr>
          </a:p>
          <a:p>
            <a:pPr>
              <a:buFont typeface="Arial" pitchFamily="34" charset="0"/>
              <a:buNone/>
            </a:pPr>
            <a:r>
              <a:rPr lang="en-US" sz="1500" dirty="0" smtClean="0">
                <a:cs typeface="Arial"/>
              </a:rPr>
              <a:t>Lauren Webb</a:t>
            </a:r>
          </a:p>
          <a:p>
            <a:pPr>
              <a:buFont typeface="Arial" pitchFamily="34" charset="0"/>
              <a:buNone/>
            </a:pPr>
            <a:endParaRPr lang="en-US" sz="1500" b="1" dirty="0" smtClean="0">
              <a:cs typeface="Arial"/>
            </a:endParaRPr>
          </a:p>
          <a:p>
            <a:pPr>
              <a:buFont typeface="Arial" pitchFamily="34" charset="0"/>
              <a:buNone/>
            </a:pPr>
            <a:r>
              <a:rPr lang="en-US" sz="1500" b="1" dirty="0" smtClean="0">
                <a:cs typeface="Arial"/>
              </a:rPr>
              <a:t>Postdocs</a:t>
            </a:r>
          </a:p>
          <a:p>
            <a:pPr>
              <a:buFont typeface="Arial" pitchFamily="34" charset="0"/>
              <a:buNone/>
            </a:pPr>
            <a:r>
              <a:rPr lang="en-US" sz="1500" dirty="0" smtClean="0">
                <a:cs typeface="Arial"/>
              </a:rPr>
              <a:t>Daniel Ensign</a:t>
            </a:r>
          </a:p>
          <a:p>
            <a:pPr>
              <a:buFont typeface="Arial" pitchFamily="34" charset="0"/>
              <a:buNone/>
            </a:pPr>
            <a:r>
              <a:rPr lang="en-US" sz="1500" dirty="0" smtClean="0">
                <a:cs typeface="Arial"/>
              </a:rPr>
              <a:t>Annette </a:t>
            </a:r>
            <a:r>
              <a:rPr lang="en-US" sz="1500" dirty="0" err="1" smtClean="0">
                <a:cs typeface="Arial"/>
              </a:rPr>
              <a:t>Raigoza</a:t>
            </a:r>
            <a:endParaRPr lang="en-US" sz="1500" dirty="0" smtClean="0">
              <a:cs typeface="Arial"/>
            </a:endParaRPr>
          </a:p>
          <a:p>
            <a:pPr>
              <a:buFont typeface="Arial" pitchFamily="34" charset="0"/>
              <a:buNone/>
            </a:pPr>
            <a:endParaRPr lang="en-US" sz="1500" b="1" dirty="0" smtClean="0">
              <a:cs typeface="Arial"/>
            </a:endParaRPr>
          </a:p>
          <a:p>
            <a:pPr>
              <a:buFont typeface="Arial" pitchFamily="34" charset="0"/>
              <a:buNone/>
            </a:pPr>
            <a:r>
              <a:rPr lang="en-US" sz="1500" b="1" dirty="0" smtClean="0">
                <a:cs typeface="Arial"/>
              </a:rPr>
              <a:t>Graduate Students</a:t>
            </a:r>
            <a:endParaRPr lang="en-US" sz="1500" dirty="0" smtClean="0">
              <a:cs typeface="Arial"/>
            </a:endParaRPr>
          </a:p>
          <a:p>
            <a:pPr>
              <a:buFont typeface="Arial" pitchFamily="34" charset="0"/>
              <a:buNone/>
            </a:pPr>
            <a:r>
              <a:rPr lang="en-US" sz="1500" dirty="0" smtClean="0">
                <a:cs typeface="Arial"/>
              </a:rPr>
              <a:t>Jason </a:t>
            </a:r>
            <a:r>
              <a:rPr lang="en-US" sz="1500" dirty="0" err="1" smtClean="0">
                <a:cs typeface="Arial"/>
              </a:rPr>
              <a:t>Dugger</a:t>
            </a:r>
            <a:endParaRPr lang="en-US" sz="1500" dirty="0" smtClean="0">
              <a:cs typeface="Arial"/>
            </a:endParaRPr>
          </a:p>
          <a:p>
            <a:pPr>
              <a:buFont typeface="Arial" pitchFamily="34" charset="0"/>
              <a:buNone/>
            </a:pPr>
            <a:r>
              <a:rPr lang="en-US" sz="1500" dirty="0" err="1" smtClean="0">
                <a:cs typeface="Arial"/>
              </a:rPr>
              <a:t>Wenhui</a:t>
            </a:r>
            <a:r>
              <a:rPr lang="en-US" sz="1500" dirty="0" smtClean="0">
                <a:cs typeface="Arial"/>
              </a:rPr>
              <a:t> Hu</a:t>
            </a:r>
          </a:p>
          <a:p>
            <a:pPr>
              <a:buFont typeface="Arial" pitchFamily="34" charset="0"/>
              <a:buNone/>
            </a:pPr>
            <a:r>
              <a:rPr lang="en-US" sz="1500" dirty="0" smtClean="0">
                <a:cs typeface="Arial"/>
              </a:rPr>
              <a:t>Christina </a:t>
            </a:r>
            <a:r>
              <a:rPr lang="en-US" sz="1500" dirty="0" err="1" smtClean="0">
                <a:cs typeface="Arial"/>
              </a:rPr>
              <a:t>Ragain</a:t>
            </a:r>
            <a:endParaRPr lang="en-US" sz="1500" dirty="0" smtClean="0">
              <a:cs typeface="Arial"/>
            </a:endParaRPr>
          </a:p>
          <a:p>
            <a:pPr>
              <a:buFont typeface="Arial" pitchFamily="34" charset="0"/>
              <a:buNone/>
            </a:pPr>
            <a:r>
              <a:rPr lang="en-US" sz="1500" dirty="0" err="1" smtClean="0">
                <a:cs typeface="Arial"/>
              </a:rPr>
              <a:t>Kjell</a:t>
            </a:r>
            <a:r>
              <a:rPr lang="en-US" sz="1500" dirty="0" smtClean="0">
                <a:cs typeface="Arial"/>
              </a:rPr>
              <a:t> Schroder</a:t>
            </a:r>
          </a:p>
          <a:p>
            <a:pPr>
              <a:buFont typeface="Arial" pitchFamily="34" charset="0"/>
              <a:buNone/>
            </a:pPr>
            <a:r>
              <a:rPr lang="en-US" sz="1500" dirty="0" err="1" smtClean="0">
                <a:cs typeface="Arial"/>
              </a:rPr>
              <a:t>Rebika</a:t>
            </a:r>
            <a:r>
              <a:rPr lang="en-US" sz="1500" dirty="0" smtClean="0">
                <a:cs typeface="Arial"/>
              </a:rPr>
              <a:t> </a:t>
            </a:r>
            <a:r>
              <a:rPr lang="en-US" sz="1500" dirty="0" err="1" smtClean="0">
                <a:cs typeface="Arial"/>
              </a:rPr>
              <a:t>Shrestha</a:t>
            </a:r>
            <a:endParaRPr lang="en-US" sz="1500" dirty="0" smtClean="0">
              <a:cs typeface="Arial"/>
            </a:endParaRPr>
          </a:p>
          <a:p>
            <a:pPr>
              <a:buFont typeface="Arial" pitchFamily="34" charset="0"/>
              <a:buNone/>
            </a:pPr>
            <a:r>
              <a:rPr lang="en-US" sz="1500" dirty="0" smtClean="0">
                <a:cs typeface="Arial"/>
              </a:rPr>
              <a:t>Amy Stafford</a:t>
            </a:r>
          </a:p>
          <a:p>
            <a:pPr>
              <a:buFont typeface="Arial" pitchFamily="34" charset="0"/>
              <a:buNone/>
            </a:pPr>
            <a:r>
              <a:rPr lang="en-US" sz="1500" dirty="0" smtClean="0">
                <a:cs typeface="Arial"/>
              </a:rPr>
              <a:t>David Walker</a:t>
            </a:r>
          </a:p>
          <a:p>
            <a:pPr>
              <a:buFont typeface="Arial" pitchFamily="34" charset="0"/>
              <a:buNone/>
            </a:pPr>
            <a:endParaRPr lang="en-US" sz="1500" dirty="0" smtClean="0">
              <a:cs typeface="Arial"/>
            </a:endParaRPr>
          </a:p>
          <a:p>
            <a:pPr>
              <a:buFont typeface="Arial" pitchFamily="34" charset="0"/>
              <a:buNone/>
            </a:pPr>
            <a:r>
              <a:rPr lang="en-US" sz="1500" b="1" dirty="0" smtClean="0">
                <a:cs typeface="Arial"/>
              </a:rPr>
              <a:t>Undergraduates</a:t>
            </a:r>
          </a:p>
          <a:p>
            <a:pPr>
              <a:buFont typeface="Arial" pitchFamily="34" charset="0"/>
              <a:buNone/>
            </a:pPr>
            <a:r>
              <a:rPr lang="en-US" sz="1500" dirty="0" smtClean="0">
                <a:cs typeface="Arial"/>
              </a:rPr>
              <a:t>Nancy Gonzalez</a:t>
            </a:r>
          </a:p>
          <a:p>
            <a:pPr>
              <a:buFont typeface="Arial" pitchFamily="34" charset="0"/>
              <a:buNone/>
            </a:pPr>
            <a:r>
              <a:rPr lang="en-US" sz="1500" dirty="0" smtClean="0">
                <a:cs typeface="Arial"/>
              </a:rPr>
              <a:t>Kristina </a:t>
            </a:r>
          </a:p>
          <a:p>
            <a:pPr>
              <a:buFont typeface="Arial" pitchFamily="34" charset="0"/>
              <a:buNone/>
            </a:pPr>
            <a:endParaRPr lang="en-US" sz="1500" dirty="0"/>
          </a:p>
        </p:txBody>
      </p:sp>
      <p:sp>
        <p:nvSpPr>
          <p:cNvPr id="10" name="Rectangle 10"/>
          <p:cNvSpPr>
            <a:spLocks noChangeArrowheads="1"/>
          </p:cNvSpPr>
          <p:nvPr/>
        </p:nvSpPr>
        <p:spPr bwMode="auto">
          <a:xfrm>
            <a:off x="0"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90516"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251460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3474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2"/>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3">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4">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a:gsLst>
                <a:gs pos="0">
                  <a:srgbClr val="FF0000"/>
                </a:gs>
                <a:gs pos="100000">
                  <a:srgbClr val="0000FF"/>
                </a:gs>
                <a:gs pos="5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571"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572"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5802"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5803"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5804"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11979" name="Equation" r:id="rId5" imgW="241300" imgH="203200" progId="Equation.DSMT4">
                    <p:embed/>
                  </p:oleObj>
                </mc:Choice>
                <mc:Fallback>
                  <p:oleObj name="Equation" r:id="rId5" imgW="241300" imgH="203200" progId="Equation.DSMT4">
                    <p:embed/>
                    <p:pic>
                      <p:nvPicPr>
                        <p:cNvPr id="0" name=""/>
                        <p:cNvPicPr/>
                        <p:nvPr/>
                      </p:nvPicPr>
                      <p:blipFill>
                        <a:blip r:embed="rId6"/>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11980" name="Equation" r:id="rId7" imgW="1905000" imgH="254000" progId="Equation.DSMT4">
                    <p:embed/>
                  </p:oleObj>
                </mc:Choice>
                <mc:Fallback>
                  <p:oleObj name="Equation" r:id="rId7" imgW="1905000" imgH="254000" progId="Equation.DSMT4">
                    <p:embed/>
                    <p:pic>
                      <p:nvPicPr>
                        <p:cNvPr id="0" name=""/>
                        <p:cNvPicPr/>
                        <p:nvPr/>
                      </p:nvPicPr>
                      <p:blipFill>
                        <a:blip r:embed="rId8"/>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1981" name="Equation" r:id="rId9" imgW="241300" imgH="203200" progId="Equation.DSMT4">
                      <p:embed/>
                    </p:oleObj>
                  </mc:Choice>
                  <mc:Fallback>
                    <p:oleObj name="Equation" r:id="rId9"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11982" name="Equation" r:id="rId11" imgW="469900" imgH="254000" progId="Equation.DSMT4">
                      <p:embed/>
                    </p:oleObj>
                  </mc:Choice>
                  <mc:Fallback>
                    <p:oleObj name="Equation" r:id="rId11" imgW="469900" imgH="254000" progId="Equation.DSMT4">
                      <p:embed/>
                      <p:pic>
                        <p:nvPicPr>
                          <p:cNvPr id="0" name=""/>
                          <p:cNvPicPr/>
                          <p:nvPr/>
                        </p:nvPicPr>
                        <p:blipFill>
                          <a:blip r:embed="rId12"/>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11983" name="Equation" r:id="rId13" imgW="241300" imgH="203200" progId="Equation.DSMT4">
                      <p:embed/>
                    </p:oleObj>
                  </mc:Choice>
                  <mc:Fallback>
                    <p:oleObj name="Equation" r:id="rId13" imgW="241300" imgH="203200" progId="Equation.DSMT4">
                      <p:embed/>
                      <p:pic>
                        <p:nvPicPr>
                          <p:cNvPr id="0" name=""/>
                          <p:cNvPicPr/>
                          <p:nvPr/>
                        </p:nvPicPr>
                        <p:blipFill>
                          <a:blip r:embed="rId10"/>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11984" name="Equation" r:id="rId14" imgW="469900" imgH="254000" progId="Equation.DSMT4">
                      <p:embed/>
                    </p:oleObj>
                  </mc:Choice>
                  <mc:Fallback>
                    <p:oleObj name="Equation" r:id="rId14" imgW="469900" imgH="254000" progId="Equation.DSMT4">
                      <p:embed/>
                      <p:pic>
                        <p:nvPicPr>
                          <p:cNvPr id="0" name=""/>
                          <p:cNvPicPr/>
                          <p:nvPr/>
                        </p:nvPicPr>
                        <p:blipFill>
                          <a:blip r:embed="rId12"/>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11985" name="Equation" r:id="rId16" imgW="241300" imgH="203200" progId="Equation.DSMT4">
                    <p:embed/>
                  </p:oleObj>
                </mc:Choice>
                <mc:Fallback>
                  <p:oleObj name="Equation" r:id="rId16" imgW="241300" imgH="203200" progId="Equation.DSMT4">
                    <p:embed/>
                    <p:pic>
                      <p:nvPicPr>
                        <p:cNvPr id="0" name=""/>
                        <p:cNvPicPr/>
                        <p:nvPr/>
                      </p:nvPicPr>
                      <p:blipFill>
                        <a:blip r:embed="rId10"/>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408"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9144000" cy="369332"/>
          </a:xfrm>
          <a:prstGeom prst="rect">
            <a:avLst/>
          </a:prstGeom>
          <a:no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29" name="Rectangle 28"/>
          <p:cNvSpPr/>
          <p:nvPr/>
        </p:nvSpPr>
        <p:spPr>
          <a:xfrm>
            <a:off x="2175267" y="1649274"/>
            <a:ext cx="2516437"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15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000" y="661594"/>
            <a:ext cx="8875059" cy="6858000"/>
          </a:xfrm>
          <a:prstGeom prst="rect">
            <a:avLst/>
          </a:prstGeom>
        </p:spPr>
      </p:pic>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104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Tree>
    <p:extLst>
      <p:ext uri="{BB962C8B-B14F-4D97-AF65-F5344CB8AC3E}">
        <p14:creationId xmlns:p14="http://schemas.microsoft.com/office/powerpoint/2010/main" val="182683804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3638</TotalTime>
  <Words>1221</Words>
  <Application>Microsoft Macintosh PowerPoint</Application>
  <PresentationFormat>On-screen Show (4:3)</PresentationFormat>
  <Paragraphs>174</Paragraphs>
  <Slides>31</Slides>
  <Notes>7</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Clarity</vt:lpstr>
      <vt:lpstr>Equation</vt:lpstr>
      <vt:lpstr>Quantifying Electrostatic Fields at Protein Interfaces Using Classical Electrostatics Calculations</vt:lpstr>
      <vt:lpstr>Why Study Protein Electrostatics?</vt:lpstr>
      <vt:lpstr>Why Study Protein Electrostatics?</vt:lpstr>
      <vt:lpstr>Probing Protein Electrostatics Using the Vibrational Stark Effect (VSE)</vt:lpstr>
      <vt:lpstr>Goal:  Validate Computational Electrostatic Techniques Against Experimental Stark Shifts</vt:lpstr>
      <vt:lpstr>Goal:  Validate Computational Electrostatic Techniques Against Experimental Stark Shifts</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Computational Approach</vt:lpstr>
      <vt:lpstr>Electrostatics Models</vt:lpstr>
      <vt:lpstr>Electrostatics Models</vt:lpstr>
      <vt:lpstr>PB: Reaction Field Method</vt:lpstr>
      <vt:lpstr>PB: Grid Location</vt:lpstr>
      <vt:lpstr>PowerPoint Presentation</vt:lpstr>
      <vt:lpstr>PowerPoint Presentation</vt:lpstr>
      <vt:lpstr>PowerPoint Presentation</vt:lpstr>
      <vt:lpstr>PowerPoint Presentation</vt:lpstr>
      <vt:lpstr>PowerPoint Presentation</vt:lpstr>
      <vt:lpstr>Electrostatic Frame Clustering: Taking advantage of a weighted average </vt:lpstr>
      <vt:lpstr>Calculating Fields in AMOEBA</vt:lpstr>
      <vt:lpstr>PowerPoint Presentation</vt:lpstr>
      <vt:lpstr>MD: sampling methods</vt:lpstr>
      <vt:lpstr>Conclusions</vt:lpstr>
      <vt:lpstr>PowerPoint Presentation</vt:lpstr>
      <vt:lpstr>PowerPoint Presentation</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242</cp:revision>
  <dcterms:created xsi:type="dcterms:W3CDTF">2012-11-07T16:10:46Z</dcterms:created>
  <dcterms:modified xsi:type="dcterms:W3CDTF">2015-08-03T16:28:07Z</dcterms:modified>
</cp:coreProperties>
</file>